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6" r:id="rId5"/>
    <p:sldId id="267" r:id="rId6"/>
    <p:sldId id="260" r:id="rId7"/>
    <p:sldId id="261" r:id="rId8"/>
    <p:sldId id="265" r:id="rId9"/>
    <p:sldId id="262" r:id="rId10"/>
    <p:sldId id="263" r:id="rId11"/>
    <p:sldId id="269" r:id="rId12"/>
    <p:sldId id="268" r:id="rId13"/>
    <p:sldId id="270" r:id="rId14"/>
    <p:sldId id="271" r:id="rId15"/>
    <p:sldId id="272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200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rgbClr val="FFFFCC">
                <a:lumMod val="88000"/>
                <a:lumOff val="12000"/>
              </a:srgb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266429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Презентация проекта </a:t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>«</a:t>
            </a:r>
            <a:r>
              <a:rPr lang="ru-RU" sz="2800" dirty="0">
                <a:latin typeface="Bookman Old Style" pitchFamily="18" charset="0"/>
              </a:rPr>
              <a:t>Методическое сопровождение педагогов-организаторов образовательных учреждений города Архангельска в условиях обновления содержания образования»</a:t>
            </a:r>
            <a:br>
              <a:rPr lang="ru-RU" sz="2800" dirty="0">
                <a:latin typeface="Bookman Old Style" pitchFamily="18" charset="0"/>
              </a:rPr>
            </a:b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861048"/>
            <a:ext cx="7016824" cy="1752600"/>
          </a:xfrm>
        </p:spPr>
        <p:txBody>
          <a:bodyPr>
            <a:normAutofit/>
          </a:bodyPr>
          <a:lstStyle/>
          <a:p>
            <a:pPr algn="r"/>
            <a:r>
              <a:rPr lang="ru-RU" sz="2200" i="1" dirty="0">
                <a:solidFill>
                  <a:schemeClr val="tx1"/>
                </a:solidFill>
                <a:latin typeface="Bookman Old Style" pitchFamily="18" charset="0"/>
              </a:rPr>
              <a:t>Заборская Наталья Сергеевна, </a:t>
            </a:r>
          </a:p>
          <a:p>
            <a:pPr algn="r"/>
            <a:r>
              <a:rPr lang="ru-RU" sz="2200" i="1" dirty="0">
                <a:solidFill>
                  <a:schemeClr val="tx1"/>
                </a:solidFill>
                <a:latin typeface="Bookman Old Style" pitchFamily="18" charset="0"/>
              </a:rPr>
              <a:t>заместитель директора </a:t>
            </a:r>
            <a:endParaRPr lang="ru-RU" sz="2200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r"/>
            <a:r>
              <a:rPr lang="ru-RU" sz="2200" i="1" dirty="0" smtClean="0">
                <a:solidFill>
                  <a:schemeClr val="tx1"/>
                </a:solidFill>
                <a:latin typeface="Bookman Old Style" pitchFamily="18" charset="0"/>
              </a:rPr>
              <a:t>МБОУ </a:t>
            </a:r>
            <a:r>
              <a:rPr lang="ru-RU" sz="2200" i="1" dirty="0">
                <a:solidFill>
                  <a:schemeClr val="tx1"/>
                </a:solidFill>
                <a:latin typeface="Bookman Old Style" pitchFamily="18" charset="0"/>
              </a:rPr>
              <a:t>Гимназия №3</a:t>
            </a:r>
          </a:p>
          <a:p>
            <a:endParaRPr lang="ru-RU" dirty="0"/>
          </a:p>
        </p:txBody>
      </p:sp>
      <p:pic>
        <p:nvPicPr>
          <p:cNvPr id="4" name="Рисунок 3" descr="D:\Фото\с фотика ноябрь\PB11000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3240360" cy="2570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6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«Методическое сопровождение педагогов-организаторов образовательных учреждений города Архангельска в условиях обновления содержания образования»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7950" y="1268761"/>
            <a:ext cx="8856663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21030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Городской методический семинар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рамках работы опорного учреждения системы образования </a:t>
            </a:r>
          </a:p>
          <a:p>
            <a:pPr>
              <a:tabLst>
                <a:tab pos="621030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«Город Архангельск»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«Лаборатория педагога-организатора»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23 ноября 2015 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000" b="1" dirty="0" smtClean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57200" y="3210861"/>
            <a:ext cx="8229600" cy="2231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35 педагогов из ОУ г. Архангельска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7 педагогов представили свой опыт работы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Удовлетворённость проведенным мероприятием  - 9,3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Актуальность содержания материалов – 9,1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Возможность практического применения – 9,4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Общий средний балл  - 9,3</a:t>
            </a: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313" y="5949950"/>
            <a:ext cx="8496300" cy="7191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Организовать работу по  выявлению и распространению успешного опыта работы педагогов-организаторов.</a:t>
            </a:r>
          </a:p>
        </p:txBody>
      </p:sp>
    </p:spTree>
    <p:extLst>
      <p:ext uri="{BB962C8B-B14F-4D97-AF65-F5344CB8AC3E}">
        <p14:creationId xmlns:p14="http://schemas.microsoft.com/office/powerpoint/2010/main" val="389483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«Методическое сопровождение педагогов-организаторов образовательных учреждений города Архангельска в условиях обновления содержания образования»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7950" y="1196752"/>
            <a:ext cx="8856663" cy="2087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210300" algn="l"/>
              </a:tabLs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Городской мастер-класс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рамках работы опорного учреждения системы образования муниципального образования  «Город Архангельск»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«Калейдоскоп идей»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20 апреля 2016 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000" b="1" dirty="0" smtClean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66181" y="3284389"/>
            <a:ext cx="8229600" cy="256999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29 педагогов из ОУ г. Архангельска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8 педагогов представили свой опыт работы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Удовлетворённость проведенным мероприятием  - 9,1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Актуальность содержания материалов – 9,7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Возможность практического применения – 9,6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Общий средний балл  - 9,4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313" y="5876925"/>
            <a:ext cx="8496300" cy="7191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Организовать работу по  выявлению и распространению успешного опыта работы педагогов-организаторов.</a:t>
            </a:r>
          </a:p>
        </p:txBody>
      </p:sp>
    </p:spTree>
    <p:extLst>
      <p:ext uri="{BB962C8B-B14F-4D97-AF65-F5344CB8AC3E}">
        <p14:creationId xmlns:p14="http://schemas.microsoft.com/office/powerpoint/2010/main" val="21672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«Методическое сопровождение педагогов-организаторов образовательных учреждений города Архангельска в условиях обновления содержания образования»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920929" y="1052736"/>
            <a:ext cx="7585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 b="1" dirty="0">
                <a:latin typeface="Bookman Old Style" pitchFamily="18" charset="0"/>
                <a:cs typeface="Times New Roman" pitchFamily="18" charset="0"/>
              </a:rPr>
              <a:t>Взаимодействие с другими учреждениями </a:t>
            </a:r>
          </a:p>
        </p:txBody>
      </p:sp>
      <p:sp>
        <p:nvSpPr>
          <p:cNvPr id="11" name="Объект 7"/>
          <p:cNvSpPr>
            <a:spLocks noGrp="1"/>
          </p:cNvSpPr>
          <p:nvPr>
            <p:ph idx="1"/>
          </p:nvPr>
        </p:nvSpPr>
        <p:spPr>
          <a:xfrm>
            <a:off x="323850" y="1700807"/>
            <a:ext cx="8424863" cy="3877667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Сотрудничество с МБОУ Гимназия №6, МБОУ СОШ №14, МБОУ Гимназия №25</a:t>
            </a: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, МБОУ СОШ №35 </a:t>
            </a: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МБОУ ДО «Детский (подростковый) центр «Радуга».</a:t>
            </a:r>
            <a:endParaRPr lang="en-US" sz="2000" dirty="0" smtClean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313" y="5949950"/>
            <a:ext cx="8496300" cy="7191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Организовать работу по  выявлению и распространению успешного опыта работы педагогов-организаторов.</a:t>
            </a:r>
          </a:p>
        </p:txBody>
      </p:sp>
      <p:pic>
        <p:nvPicPr>
          <p:cNvPr id="13" name="Picture 5" descr="C:\Users\Заборская\Downloads\IMG_0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80" y="3126610"/>
            <a:ext cx="336550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C:\Users\Заборская\Downloads\IMG_85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24215"/>
            <a:ext cx="363537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8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«Методическое сопровождение педагогов-организаторов образовательных учреждений города Архангельска в условиях обновления содержания образования»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107504" y="1535945"/>
            <a:ext cx="84978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 eaLnBrk="1" hangingPunct="1">
              <a:buFontTx/>
              <a:buAutoNum type="arabicPeriod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Создание раздела на сайте гимназии и размещение всех необходимых документов.</a:t>
            </a:r>
          </a:p>
          <a:p>
            <a:pPr marL="457200" indent="-457200" algn="just" eaLnBrk="1" hangingPunct="1">
              <a:buFontTx/>
              <a:buAutoNum type="arabicPeriod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Методическая поддержка по организации и проведении мероприятий.</a:t>
            </a:r>
          </a:p>
          <a:p>
            <a:pPr marL="457200" indent="-457200" algn="just" eaLnBrk="1" hangingPunct="1">
              <a:buFontTx/>
              <a:buAutoNum type="arabicPeriod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Разработка рекомендаций «Основы организаторской деятельности в условиях обновления содержания образования».</a:t>
            </a: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2092440" y="1052736"/>
            <a:ext cx="47243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800" b="1" dirty="0">
                <a:latin typeface="Bookman Old Style" pitchFamily="18" charset="0"/>
                <a:cs typeface="Times New Roman" pitchFamily="18" charset="0"/>
              </a:rPr>
              <a:t>Методическая помощь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313" y="5949950"/>
            <a:ext cx="8496300" cy="719138"/>
          </a:xfrm>
          <a:prstGeom prst="roundRect">
            <a:avLst/>
          </a:prstGeom>
          <a:solidFill>
            <a:srgbClr val="68DBF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Оказать методическую помощь педагогам-организаторам 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6" y="3833939"/>
            <a:ext cx="2790825" cy="195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9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«Методическое сопровождение педагогов-организаторов образовательных учреждений города Архангельска в условиях обновления содержания образования»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8313" y="5949950"/>
            <a:ext cx="8496300" cy="7191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банк данных методических материалов</a:t>
            </a:r>
          </a:p>
        </p:txBody>
      </p:sp>
      <p:pic>
        <p:nvPicPr>
          <p:cNvPr id="11" name="Picture 6" descr="C:\Users\Заборская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01" y="1052736"/>
            <a:ext cx="6407175" cy="478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5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«Методическое сопровождение педагогов-организаторов образовательных учреждений города Архангельска в условиях обновления содержания образования»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396081" y="1844823"/>
            <a:ext cx="813593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 eaLnBrk="1" hangingPunct="1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Разработка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положения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к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конкурсу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методических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материалов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«Творчество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педагога-организатора» август-сентябрь 2016г.</a:t>
            </a:r>
          </a:p>
          <a:p>
            <a:pPr marL="457200" indent="-457200" algn="just" eaLnBrk="1" hangingPunct="1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</a:rPr>
              <a:t>Конкурс методических разработок «Творчество педагога-организатора» ноябрь 2016г.</a:t>
            </a:r>
          </a:p>
          <a:p>
            <a:pPr marL="457200" indent="-457200" algn="just" eaLnBrk="1" hangingPunct="1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Городской семинар «Формирование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ключевых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компетенций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через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педагогическую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профессиональную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деятельность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педагога-организатора», декабрь 2016г.</a:t>
            </a:r>
          </a:p>
          <a:p>
            <a:pPr marL="457200" indent="-457200" algn="just" eaLnBrk="1" hangingPunct="1">
              <a:buFont typeface="Wingdings" pitchFamily="2" charset="2"/>
              <a:buChar char="ü"/>
            </a:pPr>
            <a:r>
              <a:rPr lang="ru-RU" altLang="ru-RU" sz="2400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Наладить сетевое взаимодействие с другими площадками, ресурсными центрами, занимающимися вопросами воспитания.</a:t>
            </a:r>
            <a:endParaRPr lang="ru-RU" altLang="ru-RU" sz="24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1547813" y="1124744"/>
            <a:ext cx="5832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dirty="0">
                <a:latin typeface="Bookman Old Style" pitchFamily="18" charset="0"/>
                <a:cs typeface="Times New Roman" pitchFamily="18" charset="0"/>
              </a:rPr>
              <a:t>Перспективы работы </a:t>
            </a:r>
          </a:p>
        </p:txBody>
      </p:sp>
    </p:spTree>
    <p:extLst>
      <p:ext uri="{BB962C8B-B14F-4D97-AF65-F5344CB8AC3E}">
        <p14:creationId xmlns:p14="http://schemas.microsoft.com/office/powerpoint/2010/main" val="376413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>Надеемся на </a:t>
            </a:r>
            <a:r>
              <a:rPr lang="ru-RU" dirty="0" smtClean="0">
                <a:latin typeface="Bookman Old Style" pitchFamily="18" charset="0"/>
              </a:rPr>
              <a:t>сотрудничество! 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5124" name="Picture 4" descr="http://cs628330.vk.me/v628330729/18fcd/nfqcoShlle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4752528" cy="3163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7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«Методическое сопровождение педагогов-организаторов образовательных учреждений города Архангельска в условиях обновления содержания образования»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Bookman Old Style" pitchFamily="18" charset="0"/>
              </a:rPr>
              <a:t>Цель проекта</a:t>
            </a:r>
            <a:r>
              <a:rPr lang="ru-RU" dirty="0">
                <a:latin typeface="Bookman Old Style" pitchFamily="18" charset="0"/>
              </a:rPr>
              <a:t> – методическое сопровождение педагогов-организаторов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dirty="0">
                <a:latin typeface="Bookman Old Style" pitchFamily="18" charset="0"/>
              </a:rPr>
              <a:t>образовательных учреждений города Архангельска.</a:t>
            </a:r>
          </a:p>
          <a:p>
            <a:pPr marL="0" indent="0">
              <a:buNone/>
            </a:pPr>
            <a:r>
              <a:rPr lang="ru-RU" b="1" dirty="0">
                <a:latin typeface="Bookman Old Style" pitchFamily="18" charset="0"/>
              </a:rPr>
              <a:t>Задачи проекта</a:t>
            </a:r>
            <a:r>
              <a:rPr lang="ru-RU" b="1" dirty="0" smtClean="0">
                <a:latin typeface="Bookman Old Style" pitchFamily="18" charset="0"/>
              </a:rPr>
              <a:t>:</a:t>
            </a:r>
            <a:endParaRPr lang="ru-RU" dirty="0">
              <a:latin typeface="Bookman Old Style" pitchFamily="18" charset="0"/>
            </a:endParaRPr>
          </a:p>
          <a:p>
            <a:pPr lvl="0"/>
            <a:r>
              <a:rPr lang="ru-RU" dirty="0">
                <a:latin typeface="Bookman Old Style" pitchFamily="18" charset="0"/>
              </a:rPr>
              <a:t>Подготовить педагогов-организаторов к включению в инновационную деятельность, к освоению современных технологий воспитания.</a:t>
            </a:r>
          </a:p>
          <a:p>
            <a:pPr lvl="0"/>
            <a:r>
              <a:rPr lang="ru-RU" dirty="0">
                <a:latin typeface="Bookman Old Style" pitchFamily="18" charset="0"/>
              </a:rPr>
              <a:t>Организовать работу по  выявлению и распространению успешного опыта работы педагогов-организаторов.</a:t>
            </a:r>
          </a:p>
          <a:p>
            <a:pPr lvl="0"/>
            <a:r>
              <a:rPr lang="ru-RU" dirty="0">
                <a:latin typeface="Bookman Old Style" pitchFamily="18" charset="0"/>
              </a:rPr>
              <a:t>Оказать методическую помощь педагогам-организаторам со стажем работы до 3-х лет.</a:t>
            </a:r>
          </a:p>
          <a:p>
            <a:pPr lvl="0"/>
            <a:r>
              <a:rPr lang="ru-RU" dirty="0">
                <a:latin typeface="Bookman Old Style" pitchFamily="18" charset="0"/>
              </a:rPr>
              <a:t>Создать банк данных методических материалов по  организации внеклассной деятельности в образовательном учреждении.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«Методическое сопровождение педагогов-организаторов образовательных учреждений города Архангельска в условиях обновления содержания образования»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252" y="1124744"/>
            <a:ext cx="8229600" cy="33123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Проект </a:t>
            </a:r>
            <a:r>
              <a:rPr lang="ru-RU" sz="2400" dirty="0">
                <a:latin typeface="Bookman Old Style" pitchFamily="18" charset="0"/>
              </a:rPr>
              <a:t>поможет повысить качество воспитательной работы и профессиональное мастерство педагогов-организаторов. </a:t>
            </a:r>
            <a:endParaRPr lang="ru-RU" sz="2400" dirty="0" smtClean="0">
              <a:latin typeface="Bookman Old Style" pitchFamily="18" charset="0"/>
            </a:endParaRPr>
          </a:p>
          <a:p>
            <a:r>
              <a:rPr lang="ru-RU" sz="2400" dirty="0" smtClean="0">
                <a:latin typeface="Bookman Old Style" pitchFamily="18" charset="0"/>
              </a:rPr>
              <a:t>Реализация </a:t>
            </a:r>
            <a:r>
              <a:rPr lang="ru-RU" sz="2400" dirty="0">
                <a:latin typeface="Bookman Old Style" pitchFamily="18" charset="0"/>
              </a:rPr>
              <a:t>проекта </a:t>
            </a:r>
            <a:r>
              <a:rPr lang="ru-RU" sz="2400" dirty="0" smtClean="0">
                <a:latin typeface="Bookman Old Style" pitchFamily="18" charset="0"/>
              </a:rPr>
              <a:t>- через </a:t>
            </a:r>
            <a:r>
              <a:rPr lang="ru-RU" sz="2400" dirty="0">
                <a:latin typeface="Bookman Old Style" pitchFamily="18" charset="0"/>
              </a:rPr>
              <a:t>проведение семинаров, круглых столов, мастер-классов, конкурсы </a:t>
            </a:r>
            <a:r>
              <a:rPr lang="ru-RU" sz="2400" dirty="0" smtClean="0">
                <a:latin typeface="Bookman Old Style" pitchFamily="18" charset="0"/>
              </a:rPr>
              <a:t>методических </a:t>
            </a:r>
            <a:r>
              <a:rPr lang="ru-RU" sz="2400" dirty="0">
                <a:latin typeface="Bookman Old Style" pitchFamily="18" charset="0"/>
              </a:rPr>
              <a:t>материалов и разработок для педагогов-организаторов</a:t>
            </a:r>
            <a:r>
              <a:rPr lang="ru-RU" sz="2400" dirty="0" smtClean="0">
                <a:latin typeface="Bookman Old Style" pitchFamily="18" charset="0"/>
              </a:rPr>
              <a:t>.</a:t>
            </a:r>
          </a:p>
          <a:p>
            <a:r>
              <a:rPr lang="ru-RU" sz="2400" dirty="0" smtClean="0">
                <a:latin typeface="Bookman Old Style" pitchFamily="18" charset="0"/>
              </a:rPr>
              <a:t>Срок реализации проекта: 2015 – 2017г.г.</a:t>
            </a:r>
            <a:endParaRPr lang="ru-RU" sz="2400" dirty="0">
              <a:latin typeface="Bookman Old Style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5128" name="Picture 8" descr="http://gsl-o.ru/outstafimg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2928"/>
            <a:ext cx="2830716" cy="2461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5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«Методическое сопровождение педагогов-организаторов образовательных учреждений города Архангельска в условиях обновления содержания образования»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17646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7400" b="1" dirty="0">
                <a:latin typeface="Bookman Old Style" pitchFamily="18" charset="0"/>
              </a:rPr>
              <a:t>Знания:</a:t>
            </a:r>
            <a:endParaRPr lang="ru-RU" sz="7400" dirty="0">
              <a:latin typeface="Bookman Old Style" pitchFamily="18" charset="0"/>
            </a:endParaRPr>
          </a:p>
          <a:p>
            <a:pPr lvl="0"/>
            <a:r>
              <a:rPr lang="ru-RU" sz="8000" dirty="0">
                <a:latin typeface="Bookman Old Style" pitchFamily="18" charset="0"/>
              </a:rPr>
              <a:t>нормативно-правовых основ работы педагога-организатора;</a:t>
            </a:r>
          </a:p>
          <a:p>
            <a:pPr lvl="0"/>
            <a:r>
              <a:rPr lang="ru-RU" sz="8000" dirty="0">
                <a:latin typeface="Bookman Old Style" pitchFamily="18" charset="0"/>
              </a:rPr>
              <a:t>методики организации тематических мероприятий;</a:t>
            </a:r>
          </a:p>
          <a:p>
            <a:pPr lvl="0"/>
            <a:r>
              <a:rPr lang="ru-RU" sz="8000" dirty="0">
                <a:latin typeface="Bookman Old Style" pitchFamily="18" charset="0"/>
              </a:rPr>
              <a:t>методики коллективных творческих дел;</a:t>
            </a:r>
          </a:p>
          <a:p>
            <a:pPr lvl="0"/>
            <a:r>
              <a:rPr lang="ru-RU" sz="8000" dirty="0">
                <a:latin typeface="Bookman Old Style" pitchFamily="18" charset="0"/>
              </a:rPr>
              <a:t>особенностей организации самоуправления в школе;</a:t>
            </a:r>
          </a:p>
          <a:p>
            <a:pPr lvl="0"/>
            <a:r>
              <a:rPr lang="ru-RU" sz="8000" dirty="0">
                <a:latin typeface="Bookman Old Style" pitchFamily="18" charset="0"/>
              </a:rPr>
              <a:t>технологии анализа и планирования воспитательного мероприятия</a:t>
            </a:r>
            <a:r>
              <a:rPr lang="ru-RU" sz="8000" dirty="0" smtClean="0">
                <a:latin typeface="Bookman Old Style" pitchFamily="18" charset="0"/>
              </a:rPr>
              <a:t>;</a:t>
            </a:r>
            <a:endParaRPr lang="ru-RU" sz="8000" dirty="0">
              <a:latin typeface="Bookman Old Style" pitchFamily="18" charset="0"/>
            </a:endParaRPr>
          </a:p>
          <a:p>
            <a:pPr marL="0" indent="0">
              <a:buNone/>
            </a:pPr>
            <a:endParaRPr lang="ru-RU" sz="8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4100" name="Picture 4" descr="http://bank-garantiya.ru/uploads/posts/2013-03/1362463874_trebovaniya-k-bankovskoy-garanti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9996" y="4149080"/>
            <a:ext cx="1740992" cy="2502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0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«Методическое сопровождение педагогов-организаторов образовательных учреждений города Архангельска в условиях обновления содержания образования»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800" b="1" dirty="0" smtClean="0">
                <a:latin typeface="Bookman Old Style" pitchFamily="18" charset="0"/>
              </a:rPr>
              <a:t>Умения:</a:t>
            </a:r>
          </a:p>
          <a:p>
            <a:pPr lvl="0"/>
            <a:r>
              <a:rPr lang="ru-RU" sz="8800" dirty="0">
                <a:latin typeface="Bookman Old Style" pitchFamily="18" charset="0"/>
              </a:rPr>
              <a:t>диагностические (диагностика индивидуальных особенностей личности, диагностика уровня развития коллектива);</a:t>
            </a:r>
          </a:p>
          <a:p>
            <a:pPr lvl="0"/>
            <a:r>
              <a:rPr lang="ru-RU" sz="8800" dirty="0">
                <a:latin typeface="Bookman Old Style" pitchFamily="18" charset="0"/>
              </a:rPr>
              <a:t>проективные (планирование коллективной и индивидуальной работы с детьми, определение конкретных целей и задач, создание программы воспитательной работы, планирование собственной педагогической деятельности);</a:t>
            </a:r>
          </a:p>
          <a:p>
            <a:pPr lvl="0"/>
            <a:r>
              <a:rPr lang="ru-RU" sz="8800" dirty="0">
                <a:latin typeface="Bookman Old Style" pitchFamily="18" charset="0"/>
              </a:rPr>
              <a:t>конструктивные (разработка КТД, мероприятий);</a:t>
            </a:r>
          </a:p>
          <a:p>
            <a:pPr lvl="0"/>
            <a:r>
              <a:rPr lang="ru-RU" sz="8800" dirty="0">
                <a:latin typeface="Bookman Old Style" pitchFamily="18" charset="0"/>
              </a:rPr>
              <a:t>организаторские (организация жизнедеятельности детей в школе, деятельности органов ученического самоуправления, общественных объединений, координация собственной деятельности);</a:t>
            </a:r>
          </a:p>
          <a:p>
            <a:pPr lvl="0"/>
            <a:r>
              <a:rPr lang="ru-RU" sz="8800" dirty="0">
                <a:latin typeface="Bookman Old Style" pitchFamily="18" charset="0"/>
              </a:rPr>
              <a:t>аналитические (анализ собственной деятельности, анализ деятельности органов ученического самоуправления);</a:t>
            </a:r>
          </a:p>
          <a:p>
            <a:pPr lvl="0"/>
            <a:r>
              <a:rPr lang="ru-RU" sz="8800" dirty="0">
                <a:latin typeface="Bookman Old Style" pitchFamily="18" charset="0"/>
              </a:rPr>
              <a:t>прикладные (оформление стендов, отрядного уголка, изготовление призов). </a:t>
            </a:r>
          </a:p>
          <a:p>
            <a:pPr marL="0" indent="0">
              <a:buNone/>
            </a:pPr>
            <a:endParaRPr lang="ru-RU" sz="8000" dirty="0">
              <a:latin typeface="Bookman Old Style" pitchFamily="18" charset="0"/>
            </a:endParaRPr>
          </a:p>
          <a:p>
            <a:pPr marL="0" indent="0">
              <a:buNone/>
            </a:pPr>
            <a:endParaRPr lang="ru-RU" sz="8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4100" name="Picture 4" descr="http://bank-garantiya.ru/uploads/posts/2013-03/1362463874_trebovaniya-k-bankovskoy-garanti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5085184"/>
            <a:ext cx="1158627" cy="166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5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«Методическое сопровождение педагогов-организаторов образовательных учреждений города Архангельска в условиях обновления содержания образования»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u="sng" dirty="0" smtClean="0">
                <a:latin typeface="Bookman Old Style" pitchFamily="18" charset="0"/>
              </a:rPr>
              <a:t>Ведущие функциями педагога-организатора: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>
                <a:latin typeface="Bookman Old Style" pitchFamily="18" charset="0"/>
              </a:rPr>
              <a:t>воспитательная, </a:t>
            </a:r>
            <a:endParaRPr lang="ru-RU" sz="24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man Old Style" pitchFamily="18" charset="0"/>
              </a:rPr>
              <a:t>защитная</a:t>
            </a:r>
            <a:r>
              <a:rPr lang="ru-RU" sz="2400" dirty="0">
                <a:latin typeface="Bookman Old Style" pitchFamily="18" charset="0"/>
              </a:rPr>
              <a:t>, </a:t>
            </a:r>
            <a:endParaRPr lang="ru-RU" sz="24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man Old Style" pitchFamily="18" charset="0"/>
              </a:rPr>
              <a:t>организационно-управленческая</a:t>
            </a:r>
            <a:r>
              <a:rPr lang="ru-RU" sz="2400" dirty="0">
                <a:latin typeface="Bookman Old Style" pitchFamily="18" charset="0"/>
              </a:rPr>
              <a:t>, </a:t>
            </a:r>
            <a:endParaRPr lang="ru-RU" sz="24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man Old Style" pitchFamily="18" charset="0"/>
              </a:rPr>
              <a:t>методическая</a:t>
            </a:r>
            <a:r>
              <a:rPr lang="ru-RU" sz="2400" dirty="0">
                <a:latin typeface="Bookman Old Style" pitchFamily="18" charset="0"/>
              </a:rPr>
              <a:t>, </a:t>
            </a:r>
            <a:endParaRPr lang="ru-RU" sz="24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man Old Style" pitchFamily="18" charset="0"/>
              </a:rPr>
              <a:t>профилактическая.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1026" name="Picture 2" descr="http://img.espicture.ru/1/kartinki--dlya-prezentaytsii-ycheloveychki-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7" y="2942774"/>
            <a:ext cx="4098677" cy="3570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9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«Методическое сопровождение педагогов-организаторов образовательных учреждений города Архангельска в условиях обновления содержания образования»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Bookman Old Style" pitchFamily="18" charset="0"/>
              </a:rPr>
              <a:t>Педагог-организатор</a:t>
            </a:r>
            <a:r>
              <a:rPr lang="ru-RU" sz="2400" dirty="0" smtClean="0">
                <a:latin typeface="Bookman Old Style" pitchFamily="18" charset="0"/>
              </a:rPr>
              <a:t> «</a:t>
            </a:r>
            <a:r>
              <a:rPr lang="ru-RU" sz="2400" dirty="0">
                <a:latin typeface="Bookman Old Style" pitchFamily="18" charset="0"/>
              </a:rPr>
              <a:t>координирует деятельность детско-юношеских обществ, организаций, объединений, содействует образованию детско-юношеских общественных организаций и объединений и реализации целей и задач, предусмотренных их уставами</a:t>
            </a:r>
            <a:r>
              <a:rPr lang="ru-RU" sz="2400" dirty="0" smtClean="0">
                <a:latin typeface="Bookman Old Style" pitchFamily="18" charset="0"/>
              </a:rPr>
              <a:t>» (ТКХ). 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6" name="Picture 2" descr="http://t2.ftcdn.net/jpg/00/32/66/15/220_F_32661504_uj84RzHYKMaZNosYp3mlFHrAlWu5Hm9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6522">
            <a:off x="6857999" y="3834584"/>
            <a:ext cx="1883705" cy="2762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0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«Методическое сопровождение педагогов-организаторов образовательных учреждений города Архангельска в условиях обновления содержания образования»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1739" y="1124744"/>
            <a:ext cx="75006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ookman Old Style" pitchFamily="18" charset="0"/>
              </a:rPr>
              <a:t>Одной из актуальных задач работы педагога-организатора является не только создание условий для полноценного досуга школьников, способствующего многогранному развитию ребенка в свободное от учебы время, но и обучение детей и родителей правильной организации свободного времени, </a:t>
            </a:r>
            <a:r>
              <a:rPr lang="ru-RU" sz="2400" i="1" dirty="0">
                <a:latin typeface="Bookman Old Style" pitchFamily="18" charset="0"/>
              </a:rPr>
              <a:t>воспитание у них культуры досуговой деятельности.</a:t>
            </a:r>
          </a:p>
        </p:txBody>
      </p:sp>
      <p:pic>
        <p:nvPicPr>
          <p:cNvPr id="2052" name="Picture 4" descr="http://thehbgroup.com/wp-content/uploads/2014/06/Par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07" y="4171731"/>
            <a:ext cx="3468386" cy="260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9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«Методическое сопровождение педагогов-организаторов образовательных учреждений города Архангельска в условиях обновления содержания образования»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579296" cy="3024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atin typeface="Bookman Old Style" pitchFamily="18" charset="0"/>
              </a:rPr>
              <a:t>Деятельность педагога-организатора </a:t>
            </a:r>
            <a:endParaRPr lang="ru-RU" sz="24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Bookman Old Style" pitchFamily="18" charset="0"/>
              </a:rPr>
              <a:t>по формированию </a:t>
            </a:r>
            <a:r>
              <a:rPr lang="ru-RU" sz="2400" dirty="0">
                <a:latin typeface="Bookman Old Style" pitchFamily="18" charset="0"/>
              </a:rPr>
              <a:t>здорового образа </a:t>
            </a:r>
            <a:r>
              <a:rPr lang="ru-RU" sz="2400" dirty="0" smtClean="0">
                <a:latin typeface="Bookman Old Style" pitchFamily="18" charset="0"/>
              </a:rPr>
              <a:t>жизни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Bookman Old Style" pitchFamily="18" charset="0"/>
              </a:rPr>
              <a:t>по предупреждению </a:t>
            </a:r>
            <a:r>
              <a:rPr lang="ru-RU" sz="2400" dirty="0">
                <a:latin typeface="Bookman Old Style" pitchFamily="18" charset="0"/>
              </a:rPr>
              <a:t>противоправного поведения </a:t>
            </a:r>
            <a:r>
              <a:rPr lang="ru-RU" sz="2400" dirty="0" smtClean="0">
                <a:latin typeface="Bookman Old Style" pitchFamily="18" charset="0"/>
              </a:rPr>
              <a:t>учащихся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Bookman Old Style" pitchFamily="18" charset="0"/>
              </a:rPr>
              <a:t>по координированию </a:t>
            </a:r>
            <a:r>
              <a:rPr lang="ru-RU" sz="2400" dirty="0">
                <a:latin typeface="Bookman Old Style" pitchFamily="18" charset="0"/>
              </a:rPr>
              <a:t>внеурочной воспитательной </a:t>
            </a:r>
            <a:r>
              <a:rPr lang="ru-RU" sz="2400" dirty="0" smtClean="0">
                <a:latin typeface="Bookman Old Style" pitchFamily="18" charset="0"/>
              </a:rPr>
              <a:t>работы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Bookman Old Style" pitchFamily="18" charset="0"/>
              </a:rPr>
              <a:t>по организации ученического самоуправления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4098" name="Picture 2" descr="http://jpghoto.ru/img/picture/Apr/16/da2a249f0cbe9477280df8ba77b1feba/mini_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032" y="4001930"/>
            <a:ext cx="3483935" cy="2610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8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783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проекта  «Методическое сопровождение педагогов-организаторов образовательных учреждений города Архангельска в условиях обновления содержания образования» </vt:lpstr>
      <vt:lpstr>«Методическое сопровождение педагогов-организаторов образовательных учреждений города Архангельска в условиях обновления содержания образования»</vt:lpstr>
      <vt:lpstr>«Методическое сопровождение педагогов-организаторов образовательных учреждений города Архангельска в условиях обновления содержания образования»</vt:lpstr>
      <vt:lpstr>«Методическое сопровождение педагогов-организаторов образовательных учреждений города Архангельска в условиях обновления содержания образования»</vt:lpstr>
      <vt:lpstr>«Методическое сопровождение педагогов-организаторов образовательных учреждений города Архангельска в условиях обновления содержания образования»</vt:lpstr>
      <vt:lpstr>«Методическое сопровождение педагогов-организаторов образовательных учреждений города Архангельска в условиях обновления содержания образования»</vt:lpstr>
      <vt:lpstr>«Методическое сопровождение педагогов-организаторов образовательных учреждений города Архангельска в условиях обновления содержания образования»</vt:lpstr>
      <vt:lpstr>«Методическое сопровождение педагогов-организаторов образовательных учреждений города Архангельска в условиях обновления содержания образования»</vt:lpstr>
      <vt:lpstr>«Методическое сопровождение педагогов-организаторов образовательных учреждений города Архангельска в условиях обновления содержания образования»</vt:lpstr>
      <vt:lpstr>«Методическое сопровождение педагогов-организаторов образовательных учреждений города Архангельска в условиях обновления содержания образования»</vt:lpstr>
      <vt:lpstr>«Методическое сопровождение педагогов-организаторов образовательных учреждений города Архангельска в условиях обновления содержания образования»</vt:lpstr>
      <vt:lpstr>«Методическое сопровождение педагогов-организаторов образовательных учреждений города Архангельска в условиях обновления содержания образования»</vt:lpstr>
      <vt:lpstr>«Методическое сопровождение педагогов-организаторов образовательных учреждений города Архангельска в условиях обновления содержания образования»</vt:lpstr>
      <vt:lpstr>«Методическое сопровождение педагогов-организаторов образовательных учреждений города Архангельска в условиях обновления содержания образования»</vt:lpstr>
      <vt:lpstr>«Методическое сопровождение педагогов-организаторов образовательных учреждений города Архангельска в условиях обновления содержания образования»</vt:lpstr>
      <vt:lpstr>Надеемся на сотрудничество!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муниципального образования "Город Архангельск "  "Гимназия № 3 имени К.П. Гемп"</dc:title>
  <dc:creator>Заборская</dc:creator>
  <cp:lastModifiedBy>Заборская</cp:lastModifiedBy>
  <cp:revision>15</cp:revision>
  <dcterms:created xsi:type="dcterms:W3CDTF">2015-11-23T06:01:50Z</dcterms:created>
  <dcterms:modified xsi:type="dcterms:W3CDTF">2016-10-20T11:04:59Z</dcterms:modified>
</cp:coreProperties>
</file>